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Lst>
  <p:sldSz cy="10058400" cx="7772400"/>
  <p:notesSz cx="6858000" cy="9144000"/>
  <p:embeddedFontLst>
    <p:embeddedFont>
      <p:font typeface="Halant"/>
      <p:regular r:id="rId12"/>
      <p:bold r:id="rId13"/>
    </p:embeddedFont>
    <p:embeddedFont>
      <p:font typeface="Inter"/>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font" Target="fonts/Halant-bold.fntdata"/><Relationship Id="rId12" Type="http://schemas.openxmlformats.org/officeDocument/2006/relationships/font" Target="fonts/Halant-regular.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font" Target="fonts/Inter-bold.fntdata"/><Relationship Id="rId14" Type="http://schemas.openxmlformats.org/officeDocument/2006/relationships/font" Target="fonts/Inter-regular.fntdata"/><Relationship Id="rId17" Type="http://schemas.openxmlformats.org/officeDocument/2006/relationships/font" Target="fonts/Inter-boldItalic.fntdata"/><Relationship Id="rId16" Type="http://schemas.openxmlformats.org/officeDocument/2006/relationships/font" Target="fonts/Inter-italic.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0"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4cfe45e49e_1_95: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4cfe45e49e_1_9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34cfe45e49e_1_55: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34cfe45e49e_1_5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34cfe45e49e_1_65: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34cfe45e49e_1_6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34cfe45e49e_1_75: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82" name="Google Shape;82;g34cfe45e49e_1_7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g34cfe45e49e_1_85: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92" name="Google Shape;92;g34cfe45e49e_1_8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0" name="Shape 100"/>
        <p:cNvGrpSpPr/>
        <p:nvPr/>
      </p:nvGrpSpPr>
      <p:grpSpPr>
        <a:xfrm>
          <a:off x="0" y="0"/>
          <a:ext cx="0" cy="0"/>
          <a:chOff x="0" y="0"/>
          <a:chExt cx="0" cy="0"/>
        </a:xfrm>
      </p:grpSpPr>
      <p:sp>
        <p:nvSpPr>
          <p:cNvPr id="101" name="Google Shape;101;g34cfe45e49e_1_108:notes"/>
          <p:cNvSpPr/>
          <p:nvPr>
            <p:ph idx="2" type="sldImg"/>
          </p:nvPr>
        </p:nvSpPr>
        <p:spPr>
          <a:xfrm>
            <a:off x="2104480"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02" name="Google Shape;102;g34cfe45e49e_1_10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8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7999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199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hyperlink" Target="https://harvardpublichealth.org/global-health/india-tb-efforts-are-floundering-thats-bad-news-for-the-world/"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hyperlink" Target="https://outreach-international.org/blog/poverty-in-the-philippines/"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hyperlink" Target="https://www.migrationpolicy.org/article/bangladesh-migration-remittances-profile"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hyperlink" Target="https://www.theguardian.com/world/2010/oct/15/philippines-overpopulation-crisis"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hyperlink" Target="https://blogs.worldbank.org/en/eastasiapacific/fulfil-vietnams-economic-ambitions-climate-action-essential" TargetMode="External"/></Relationships>
</file>

<file path=ppt/slides/_rels/slide6.xml.rels><?xml version="1.0" encoding="UTF-8" standalone="yes"?><Relationships xmlns="http://schemas.openxmlformats.org/package/2006/relationships"><Relationship Id="rId11" Type="http://schemas.openxmlformats.org/officeDocument/2006/relationships/hyperlink" Target="https://iopscience.iop.org/article/10.1088/1755-1315/505/1/012035/pdf" TargetMode="External"/><Relationship Id="rId10" Type="http://schemas.openxmlformats.org/officeDocument/2006/relationships/hyperlink" Target="https://vietnam.opendevelopmentmekong.net/topics/urbanization-in-vietnam/" TargetMode="External"/><Relationship Id="rId13" Type="http://schemas.openxmlformats.org/officeDocument/2006/relationships/hyperlink" Target="https://theconversation.com/climate-change-in-vietnam-impacts-and-adaptation-173462" TargetMode="External"/><Relationship Id="rId12" Type="http://schemas.openxmlformats.org/officeDocument/2006/relationships/hyperlink" Target="https://www.bbc.com/news/world-asia-india-65309567" TargetMode="External"/><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hyperlink" Target="https://pmc.ncbi.nlm.nih.gov/articles/PMC4799645/" TargetMode="External"/><Relationship Id="rId4" Type="http://schemas.openxmlformats.org/officeDocument/2006/relationships/hyperlink" Target="https://www.theguardian.com/world/2025/feb/20/philippines-officials-offer-cash-for-mosquitoes-amid-rise-in-dengue-cases" TargetMode="External"/><Relationship Id="rId9" Type="http://schemas.openxmlformats.org/officeDocument/2006/relationships/hyperlink" Target="https://www.unicef.org/vietnam/press-releases/weather-related-disasters-led-431-million-displacements-children-over-six-years" TargetMode="External"/><Relationship Id="rId15" Type="http://schemas.openxmlformats.org/officeDocument/2006/relationships/hyperlink" Target="https://www.climatecentre.org/14426/floods-as-deep-as-a-one-storey-building-in-downtown-manila/" TargetMode="External"/><Relationship Id="rId14" Type="http://schemas.openxmlformats.org/officeDocument/2006/relationships/hyperlink" Target="https://www.ifrc.org/press-release/millions-affected-super-typhoon-yagi-hits-vietnam" TargetMode="External"/><Relationship Id="rId16" Type="http://schemas.openxmlformats.org/officeDocument/2006/relationships/hyperlink" Target="https://news.nationalgeographic.org/the-river-just-needs-to-flow-on-pollution-population-and-the-fate-of-the-ganga/" TargetMode="External"/><Relationship Id="rId5" Type="http://schemas.openxmlformats.org/officeDocument/2006/relationships/hyperlink" Target="https://blogs.worldbank.org/en/developmenttalk/indian-womens-long-journey-towards-equality-law-and-practice" TargetMode="External"/><Relationship Id="rId6" Type="http://schemas.openxmlformats.org/officeDocument/2006/relationships/hyperlink" Target="https://blogs.worldbank.org/en/opendata/what-do-gender-data-reveal-about-economic-struggles-women-bangladesh" TargetMode="External"/><Relationship Id="rId7" Type="http://schemas.openxmlformats.org/officeDocument/2006/relationships/hyperlink" Target="https://www.pewresearch.org/short-reads/2017/03/03/india-is-a-top-source-and-destination-for-worlds-migrants/" TargetMode="External"/><Relationship Id="rId8" Type="http://schemas.openxmlformats.org/officeDocument/2006/relationships/hyperlink" Target="https://migrants-refugees.va/country-profile/vietnam/"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sp>
        <p:nvSpPr>
          <p:cNvPr id="54" name="Google Shape;54;p13"/>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DISEASE &amp; HEALTH: India </a:t>
            </a:r>
            <a:endParaRPr sz="1900">
              <a:solidFill>
                <a:schemeClr val="dk1"/>
              </a:solidFill>
              <a:latin typeface="Halant"/>
              <a:ea typeface="Halant"/>
              <a:cs typeface="Halant"/>
              <a:sym typeface="Halant"/>
            </a:endParaRPr>
          </a:p>
        </p:txBody>
      </p:sp>
      <p:pic>
        <p:nvPicPr>
          <p:cNvPr id="55" name="Google Shape;55;p13"/>
          <p:cNvPicPr preferRelativeResize="0"/>
          <p:nvPr/>
        </p:nvPicPr>
        <p:blipFill/>
        <p:spPr>
          <a:xfrm>
            <a:off x="381544" y="9348271"/>
            <a:ext cx="431174" cy="431174"/>
          </a:xfrm>
          <a:prstGeom prst="rect">
            <a:avLst/>
          </a:prstGeom>
          <a:noFill/>
          <a:ln>
            <a:noFill/>
          </a:ln>
        </p:spPr>
      </p:pic>
      <p:sp>
        <p:nvSpPr>
          <p:cNvPr id="56" name="Google Shape;56;p13"/>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57" name="Google Shape;57;p13"/>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58" name="Google Shape;58;p13"/>
          <p:cNvPicPr preferRelativeResize="0"/>
          <p:nvPr/>
        </p:nvPicPr>
        <p:blipFill/>
        <p:spPr>
          <a:xfrm>
            <a:off x="226481" y="76722"/>
            <a:ext cx="816414" cy="338543"/>
          </a:xfrm>
          <a:prstGeom prst="rect">
            <a:avLst/>
          </a:prstGeom>
          <a:noFill/>
          <a:ln>
            <a:noFill/>
          </a:ln>
        </p:spPr>
      </p:pic>
      <p:sp>
        <p:nvSpPr>
          <p:cNvPr id="59" name="Google Shape;59;p13"/>
          <p:cNvSpPr txBox="1"/>
          <p:nvPr/>
        </p:nvSpPr>
        <p:spPr>
          <a:xfrm>
            <a:off x="594300" y="807688"/>
            <a:ext cx="6583800" cy="8653500"/>
          </a:xfrm>
          <a:prstGeom prst="rect">
            <a:avLst/>
          </a:prstGeom>
          <a:noFill/>
          <a:ln>
            <a:noFill/>
          </a:ln>
        </p:spPr>
        <p:txBody>
          <a:bodyPr anchorCtr="0" anchor="t" bIns="91425" lIns="91425" spcFirstLastPara="1" rIns="91425" wrap="square" tIns="91425">
            <a:spAutoFit/>
          </a:bodyPr>
          <a:lstStyle/>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Source: Vidya Krishnan, “The Battle Against Tuberculosis Will Be Won or Lost in India,” </a:t>
            </a:r>
            <a:r>
              <a:rPr i="1" lang="en" sz="1200">
                <a:solidFill>
                  <a:schemeClr val="dk1"/>
                </a:solidFill>
                <a:latin typeface="Inter"/>
                <a:ea typeface="Inter"/>
                <a:cs typeface="Inter"/>
                <a:sym typeface="Inter"/>
              </a:rPr>
              <a:t>Harvard Public Health, </a:t>
            </a:r>
            <a:r>
              <a:rPr lang="en" sz="1200">
                <a:latin typeface="Inter"/>
                <a:ea typeface="Inter"/>
                <a:cs typeface="Inter"/>
                <a:sym typeface="Inter"/>
              </a:rPr>
              <a:t>August 22, 2024.</a:t>
            </a:r>
            <a:endParaRPr sz="1200">
              <a:latin typeface="Inter"/>
              <a:ea typeface="Inter"/>
              <a:cs typeface="Inter"/>
              <a:sym typeface="Inter"/>
            </a:endParaRPr>
          </a:p>
          <a:p>
            <a:pPr indent="0" lvl="0" marL="0" rtl="0" algn="l">
              <a:lnSpc>
                <a:spcPct val="115000"/>
              </a:lnSpc>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None/>
            </a:pPr>
            <a:r>
              <a:rPr lang="en" sz="1200">
                <a:latin typeface="Inter"/>
                <a:ea typeface="Inter"/>
                <a:cs typeface="Inter"/>
                <a:sym typeface="Inter"/>
              </a:rPr>
              <a:t>The battle against tuberculosis will be won or lost in India, home to more than one-fourth of the world’s tuberculosis infections in 2023 and 17 percent of deaths from the disease. After years of progress against TB, India is backsliding, and the government’s official target of ending TB—that is, reducing infections by 90 percent—by 2025 is unachievable, say doctors and activists….</a:t>
            </a:r>
            <a:endParaRPr sz="1200">
              <a:latin typeface="Inter"/>
              <a:ea typeface="Inter"/>
              <a:cs typeface="Inter"/>
              <a:sym typeface="Inter"/>
            </a:endParaRPr>
          </a:p>
          <a:p>
            <a:pPr indent="0" lvl="0" marL="0" rtl="0" algn="l">
              <a:lnSpc>
                <a:spcPct val="115000"/>
              </a:lnSpc>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None/>
            </a:pPr>
            <a:r>
              <a:rPr lang="en" sz="1200">
                <a:latin typeface="Inter"/>
                <a:ea typeface="Inter"/>
                <a:cs typeface="Inter"/>
                <a:sym typeface="Inter"/>
              </a:rPr>
              <a:t>The fight against TB was “upended by COVID-19.” Plagues shape other plagues, and the pandemic meant shifting resources away from TB and other diseases, a change that also weakened the health system. “We cannot even do the basic task of getting medicines to patients; forget active surveillance or treating latent TB,” Jain says. “The poorest people are the most miserable,” he adds. Some 80 percent of the country’s TB cases involve people in the lowest income quintile.</a:t>
            </a:r>
            <a:endParaRPr sz="1200">
              <a:latin typeface="Inter"/>
              <a:ea typeface="Inter"/>
              <a:cs typeface="Inter"/>
              <a:sym typeface="Inter"/>
            </a:endParaRPr>
          </a:p>
          <a:p>
            <a:pPr indent="0" lvl="0" marL="0" rtl="0" algn="l">
              <a:lnSpc>
                <a:spcPct val="115000"/>
              </a:lnSpc>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None/>
            </a:pPr>
            <a:r>
              <a:rPr lang="en" sz="1200">
                <a:latin typeface="Inter"/>
                <a:ea typeface="Inter"/>
                <a:cs typeface="Inter"/>
                <a:sym typeface="Inter"/>
              </a:rPr>
              <a:t>Tuberculosis kills more people in India than any other infectious disease. India also has the highest burden of people with drug-resistant TB, with 119,000 cases reported in 2021, out of 2.8 million total. TB is not the only infectious disease that India is struggling to contain. It may have the largest number of people with HIV, which is also on the rise; the country reported 60,000 new cases in 2021. The prevalence of both diseases has likely increased because of frequent drug shortages….</a:t>
            </a:r>
            <a:endParaRPr sz="1200">
              <a:latin typeface="Inter"/>
              <a:ea typeface="Inter"/>
              <a:cs typeface="Inter"/>
              <a:sym typeface="Inter"/>
            </a:endParaRPr>
          </a:p>
          <a:p>
            <a:pPr indent="0" lvl="0" marL="0" rtl="0" algn="l">
              <a:lnSpc>
                <a:spcPct val="115000"/>
              </a:lnSpc>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None/>
            </a:pPr>
            <a:r>
              <a:rPr lang="en" sz="1200">
                <a:latin typeface="Inter"/>
                <a:ea typeface="Inter"/>
                <a:cs typeface="Inter"/>
                <a:sym typeface="Inter"/>
              </a:rPr>
              <a:t>India’s TB response went into a tailspin because of three main factors: widespread shortages of drugs, failure to implement the latest WHO-recommended approaches, and the seeming inability of the government to respond to the worsening situation. Observers say shortages of drugs are especially frustrating in a country that is the world’s leading producer of medicines….</a:t>
            </a:r>
            <a:endParaRPr sz="1200">
              <a:latin typeface="Inter"/>
              <a:ea typeface="Inter"/>
              <a:cs typeface="Inter"/>
              <a:sym typeface="Inter"/>
            </a:endParaRPr>
          </a:p>
          <a:p>
            <a:pPr indent="0" lvl="0" marL="0" rtl="0" algn="l">
              <a:lnSpc>
                <a:spcPct val="115000"/>
              </a:lnSpc>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None/>
            </a:pPr>
            <a:r>
              <a:rPr lang="en" sz="1200">
                <a:latin typeface="Inter"/>
                <a:ea typeface="Inter"/>
                <a:cs typeface="Inter"/>
                <a:sym typeface="Inter"/>
              </a:rPr>
              <a:t>It would help if the international community could rally around TB the way it did around HIV/AIDS in the 1990s, says Robyn Waite, an independent researcher and TB advocate. She says India today resembles the situation in South Africa during the height of the AIDS crisis—patients left without medicines, families ruined, communities compromised, while the government insists that things are under control. In that time of crisis, HIV also affected people in high-income countries, making it easier to marshal resources, she says. TB has some global allies, but, Waite says, “there aren’t many people in high-income countries with recent experiences of TB to support the cause in the same way.”</a:t>
            </a:r>
            <a:endParaRPr sz="1200">
              <a:latin typeface="Inter"/>
              <a:ea typeface="Inter"/>
              <a:cs typeface="Inter"/>
              <a:sym typeface="Inter"/>
            </a:endParaRPr>
          </a:p>
          <a:p>
            <a:pPr indent="0" lvl="0" marL="0" rtl="0" algn="l">
              <a:lnSpc>
                <a:spcPct val="115000"/>
              </a:lnSpc>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None/>
            </a:pPr>
            <a:r>
              <a:rPr lang="en" sz="1200">
                <a:latin typeface="Inter"/>
                <a:ea typeface="Inter"/>
                <a:cs typeface="Inter"/>
                <a:sym typeface="Inter"/>
              </a:rPr>
              <a:t>Read full article </a:t>
            </a:r>
            <a:r>
              <a:rPr lang="en" sz="1200" u="sng">
                <a:solidFill>
                  <a:schemeClr val="hlink"/>
                </a:solidFill>
                <a:latin typeface="Inter"/>
                <a:ea typeface="Inter"/>
                <a:cs typeface="Inter"/>
                <a:sym typeface="Inter"/>
                <a:hlinkClick r:id="rId3"/>
              </a:rPr>
              <a:t>here.</a:t>
            </a:r>
            <a:endParaRPr sz="1200">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3" name="Shape 63"/>
        <p:cNvGrpSpPr/>
        <p:nvPr/>
      </p:nvGrpSpPr>
      <p:grpSpPr>
        <a:xfrm>
          <a:off x="0" y="0"/>
          <a:ext cx="0" cy="0"/>
          <a:chOff x="0" y="0"/>
          <a:chExt cx="0" cy="0"/>
        </a:xfrm>
      </p:grpSpPr>
      <p:sp>
        <p:nvSpPr>
          <p:cNvPr id="64" name="Google Shape;64;p14"/>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SOCIAL &amp; ECONOMIC </a:t>
            </a:r>
            <a:r>
              <a:rPr lang="en" sz="1900">
                <a:solidFill>
                  <a:schemeClr val="dk1"/>
                </a:solidFill>
                <a:latin typeface="Halant"/>
                <a:ea typeface="Halant"/>
                <a:cs typeface="Halant"/>
                <a:sym typeface="Halant"/>
              </a:rPr>
              <a:t>DEVELOPMENT</a:t>
            </a:r>
            <a:r>
              <a:rPr lang="en" sz="1900">
                <a:solidFill>
                  <a:schemeClr val="dk1"/>
                </a:solidFill>
                <a:latin typeface="Halant"/>
                <a:ea typeface="Halant"/>
                <a:cs typeface="Halant"/>
                <a:sym typeface="Halant"/>
              </a:rPr>
              <a:t>: Philippines</a:t>
            </a:r>
            <a:endParaRPr sz="1900">
              <a:solidFill>
                <a:schemeClr val="dk1"/>
              </a:solidFill>
              <a:latin typeface="Halant"/>
              <a:ea typeface="Halant"/>
              <a:cs typeface="Halant"/>
              <a:sym typeface="Halant"/>
            </a:endParaRPr>
          </a:p>
        </p:txBody>
      </p:sp>
      <p:pic>
        <p:nvPicPr>
          <p:cNvPr id="65" name="Google Shape;65;p14"/>
          <p:cNvPicPr preferRelativeResize="0"/>
          <p:nvPr/>
        </p:nvPicPr>
        <p:blipFill/>
        <p:spPr>
          <a:xfrm>
            <a:off x="381544" y="9348271"/>
            <a:ext cx="431174" cy="431174"/>
          </a:xfrm>
          <a:prstGeom prst="rect">
            <a:avLst/>
          </a:prstGeom>
          <a:noFill/>
          <a:ln>
            <a:noFill/>
          </a:ln>
        </p:spPr>
      </p:pic>
      <p:sp>
        <p:nvSpPr>
          <p:cNvPr id="66" name="Google Shape;66;p14"/>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67" name="Google Shape;67;p14"/>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68" name="Google Shape;68;p14"/>
          <p:cNvPicPr preferRelativeResize="0"/>
          <p:nvPr/>
        </p:nvPicPr>
        <p:blipFill/>
        <p:spPr>
          <a:xfrm>
            <a:off x="226481" y="76722"/>
            <a:ext cx="816414" cy="338543"/>
          </a:xfrm>
          <a:prstGeom prst="rect">
            <a:avLst/>
          </a:prstGeom>
          <a:noFill/>
          <a:ln>
            <a:noFill/>
          </a:ln>
        </p:spPr>
      </p:pic>
      <p:sp>
        <p:nvSpPr>
          <p:cNvPr id="69" name="Google Shape;69;p14"/>
          <p:cNvSpPr txBox="1"/>
          <p:nvPr/>
        </p:nvSpPr>
        <p:spPr>
          <a:xfrm>
            <a:off x="381550" y="731500"/>
            <a:ext cx="6992100" cy="8865900"/>
          </a:xfrm>
          <a:prstGeom prst="rect">
            <a:avLst/>
          </a:prstGeom>
          <a:noFill/>
          <a:ln>
            <a:noFill/>
          </a:ln>
        </p:spPr>
        <p:txBody>
          <a:bodyPr anchorCtr="0" anchor="t" bIns="91425" lIns="91425" spcFirstLastPara="1" rIns="91425" wrap="square" tIns="91425">
            <a:spAutoFit/>
          </a:bodyPr>
          <a:lstStyle/>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Source: “The State of Poverty in the Philippines: What are the Causes?,” </a:t>
            </a:r>
            <a:r>
              <a:rPr i="1" lang="en" sz="1200">
                <a:solidFill>
                  <a:schemeClr val="dk1"/>
                </a:solidFill>
                <a:latin typeface="Inter"/>
                <a:ea typeface="Inter"/>
                <a:cs typeface="Inter"/>
                <a:sym typeface="Inter"/>
              </a:rPr>
              <a:t>Community Developments, The Outreach Blog: From the Field,</a:t>
            </a:r>
            <a:r>
              <a:rPr lang="en" sz="1200">
                <a:solidFill>
                  <a:schemeClr val="dk1"/>
                </a:solidFill>
                <a:latin typeface="Inter"/>
                <a:ea typeface="Inter"/>
                <a:cs typeface="Inter"/>
                <a:sym typeface="Inter"/>
              </a:rPr>
              <a:t> September, 2023.</a:t>
            </a: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The Philippines and its roughly 117,000,000 people have struggled with income inequality for generations. Even as infrastructure and opportunity has improved in highly populated areas in recent decades, poverty in the Philippines, particularly for people living in remote areas, remains a serious issue….</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According to the World Bank, between 1985 and 2018, the poverty rate in the Philippines declined by two-thirds, thanks to economic growth initiatives and investment in infrastructure, including education. However, the improvements were largely focused in the most populated areas, where the most opportunities already existed. According to the Asian Development Bank, the top one percent of earners have benefitted the most, capturing 17 percent of the national income, while only 14 percent of national income is obtained by the lowest-earning 50 percent of the population.</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The Philippines’ income inequality stems from several structural factors. Higher education and job skills development remain out of reach for many. Unequal access to college, and social norms that leave women at a disadvantage, also contribute to persistent inequality. And the geography of this archipelago nation makes the issue even more difficult to solve, as opportunities and natural resources are unevenly distributed….</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Population density has a significant impact on poverty in the Philippines. High-population areas often struggle to manage limited natural and government resources, which negatively impacts quality of life. And a lack of job opportunities in densely populated areas contributes to poverty rates. These challenges trickle into remote areas, making it even more difficult for rural communities and marginalized people to break their own unending cycle of poverty….</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One constant struggle for families living in poverty is food insecurity. And according to sources such as the National Library of Medicine, this became even more significant during the pandemic. Almost two-thirds (61.2%) of households experienced moderate to severe food insecurity during the many months of quarantine. And with rising food prices and limited natural resources, vulnerable households often had to limit their food intake. This caused a lack of proper nutrition, particularly for children. Outreach International has implemented an effective method of combating food insecurity for even the most impoverished families. Our partners in OPI have helped community-led organizations develop rice loans. These are low-interest loans of rice or the funds to buy it. And because the communities manage these loans themselves, borrowers can avoid predatory outside lending institutions and can deal with people they know and trust.</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Read the full article </a:t>
            </a:r>
            <a:r>
              <a:rPr lang="en" sz="1200" u="sng">
                <a:solidFill>
                  <a:schemeClr val="hlink"/>
                </a:solidFill>
                <a:latin typeface="Inter"/>
                <a:ea typeface="Inter"/>
                <a:cs typeface="Inter"/>
                <a:sym typeface="Inter"/>
                <a:hlinkClick r:id="rId3"/>
              </a:rPr>
              <a:t>here.</a:t>
            </a:r>
            <a:endParaRPr sz="1200">
              <a:solidFill>
                <a:schemeClr val="dk1"/>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3" name="Shape 73"/>
        <p:cNvGrpSpPr/>
        <p:nvPr/>
      </p:nvGrpSpPr>
      <p:grpSpPr>
        <a:xfrm>
          <a:off x="0" y="0"/>
          <a:ext cx="0" cy="0"/>
          <a:chOff x="0" y="0"/>
          <a:chExt cx="0" cy="0"/>
        </a:xfrm>
      </p:grpSpPr>
      <p:sp>
        <p:nvSpPr>
          <p:cNvPr id="74" name="Google Shape;74;p15"/>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MIGRATION: Bangladesh</a:t>
            </a:r>
            <a:endParaRPr sz="1900">
              <a:solidFill>
                <a:schemeClr val="dk1"/>
              </a:solidFill>
              <a:latin typeface="Halant"/>
              <a:ea typeface="Halant"/>
              <a:cs typeface="Halant"/>
              <a:sym typeface="Halant"/>
            </a:endParaRPr>
          </a:p>
        </p:txBody>
      </p:sp>
      <p:pic>
        <p:nvPicPr>
          <p:cNvPr id="75" name="Google Shape;75;p15"/>
          <p:cNvPicPr preferRelativeResize="0"/>
          <p:nvPr/>
        </p:nvPicPr>
        <p:blipFill/>
        <p:spPr>
          <a:xfrm>
            <a:off x="381544" y="9348271"/>
            <a:ext cx="431174" cy="431174"/>
          </a:xfrm>
          <a:prstGeom prst="rect">
            <a:avLst/>
          </a:prstGeom>
          <a:noFill/>
          <a:ln>
            <a:noFill/>
          </a:ln>
        </p:spPr>
      </p:pic>
      <p:sp>
        <p:nvSpPr>
          <p:cNvPr id="76" name="Google Shape;76;p15"/>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77" name="Google Shape;77;p15"/>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78" name="Google Shape;78;p15"/>
          <p:cNvPicPr preferRelativeResize="0"/>
          <p:nvPr/>
        </p:nvPicPr>
        <p:blipFill/>
        <p:spPr>
          <a:xfrm>
            <a:off x="226481" y="76722"/>
            <a:ext cx="816414" cy="338543"/>
          </a:xfrm>
          <a:prstGeom prst="rect">
            <a:avLst/>
          </a:prstGeom>
          <a:noFill/>
          <a:ln>
            <a:noFill/>
          </a:ln>
        </p:spPr>
      </p:pic>
      <p:sp>
        <p:nvSpPr>
          <p:cNvPr id="79" name="Google Shape;79;p15"/>
          <p:cNvSpPr txBox="1"/>
          <p:nvPr/>
        </p:nvSpPr>
        <p:spPr>
          <a:xfrm>
            <a:off x="594300" y="807688"/>
            <a:ext cx="6583800" cy="8726700"/>
          </a:xfrm>
          <a:prstGeom prst="rect">
            <a:avLst/>
          </a:prstGeom>
          <a:noFill/>
          <a:ln>
            <a:noFill/>
          </a:ln>
        </p:spPr>
        <p:txBody>
          <a:bodyPr anchorCtr="0" anchor="t" bIns="91425" lIns="91425" spcFirstLastPara="1" rIns="91425" wrap="square" tIns="91425">
            <a:spAutoFit/>
          </a:bodyPr>
          <a:lstStyle/>
          <a:p>
            <a:pPr indent="0" lvl="0" marL="0" rtl="0" algn="l">
              <a:lnSpc>
                <a:spcPct val="115000"/>
              </a:lnSpc>
              <a:spcBef>
                <a:spcPts val="0"/>
              </a:spcBef>
              <a:spcAft>
                <a:spcPts val="0"/>
              </a:spcAft>
              <a:buNone/>
            </a:pPr>
            <a:r>
              <a:rPr lang="en" sz="1100">
                <a:solidFill>
                  <a:schemeClr val="dk1"/>
                </a:solidFill>
                <a:latin typeface="Inter"/>
                <a:ea typeface="Inter"/>
                <a:cs typeface="Inter"/>
                <a:sym typeface="Inter"/>
              </a:rPr>
              <a:t>Source: Khandaker Mursheda Farhana and Kazi Abdul Mannan, “Bangladesh’s Economic VItality Owes in Part to Migration and Remittances,” </a:t>
            </a:r>
            <a:r>
              <a:rPr i="1" lang="en" sz="1100">
                <a:solidFill>
                  <a:schemeClr val="dk1"/>
                </a:solidFill>
                <a:latin typeface="Inter"/>
                <a:ea typeface="Inter"/>
                <a:cs typeface="Inter"/>
                <a:sym typeface="Inter"/>
              </a:rPr>
              <a:t>Migration Policy Institute,</a:t>
            </a:r>
            <a:r>
              <a:rPr lang="en" sz="1100">
                <a:solidFill>
                  <a:schemeClr val="dk1"/>
                </a:solidFill>
                <a:latin typeface="Inter"/>
                <a:ea typeface="Inter"/>
                <a:cs typeface="Inter"/>
                <a:sym typeface="Inter"/>
              </a:rPr>
              <a:t> April 19, 2024.</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100">
                <a:solidFill>
                  <a:schemeClr val="dk1"/>
                </a:solidFill>
                <a:latin typeface="Inter"/>
                <a:ea typeface="Inter"/>
                <a:cs typeface="Inter"/>
                <a:sym typeface="Inter"/>
              </a:rPr>
              <a:t>Bangladesh has a long and complex history of migration. Over the last century, the country split from India and then Pakistan, each moment of independence corresponding with a rush of migration into and out of its territory. Amid sustained economic growth and rising living standards after Bangladesh declared its independence in 1971, labor migration—particularly to the Middle East—has grown in recent decades, due in part to an unstable domestic labor market. Emigration is largely the result of economic and social drivers, while natural disasters and environmental insecurity have accelerated internal migration; given its largely delta geography, most of the country is less than five meters (16.5 feet) above sea level. Bangladesh’s population density is also among the world’s highest, with 1,301 people per square kilometer (approximately 3,370 people per square mile) in 2021, according to UN estimates, nearly triple the density of neighboring India.</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100">
                <a:solidFill>
                  <a:schemeClr val="dk1"/>
                </a:solidFill>
                <a:latin typeface="Inter"/>
                <a:ea typeface="Inter"/>
                <a:cs typeface="Inter"/>
                <a:sym typeface="Inter"/>
              </a:rPr>
              <a:t>Since independence, emigration has been instrumental for improving the standard of living and social status of residents in Bangladesh, a country of 171 million people. Millions have taken short-term contracts abroad, with a record 1.3 million leaving in 2023 alone. In addition, an unknown but large number of Bangladeshis have taken unofficial overseas contracts that are not registered with the government. The nature of labor migration from Bangladesh is mainly short-term, based on unskilled or semi-skilled work. More than 7.4 million Bangladesh-born individuals lived abroad as of 2020, according to UN estimates. </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100">
                <a:solidFill>
                  <a:schemeClr val="dk1"/>
                </a:solidFill>
                <a:latin typeface="Inter"/>
                <a:ea typeface="Inter"/>
                <a:cs typeface="Inter"/>
                <a:sym typeface="Inter"/>
              </a:rPr>
              <a:t>The money these migrants and others send back—$21.9 billion via official remittance channels in 2023, according to the government—is a major source of development for Bangladesh. Aside from India, Saudi Arabia has long ranked as the largest origin of official remittances to Bangladesh, accounting for $4.1 billion in 2022, followed by other Gulf countries. Most Bangladeshi emigrants are men, although more women have been leaving, particularly to go to the Middle East and East Asia. However, they do not always secure a stable income or safe residence; many have been victims of torture and violence, including sexual exploitation, and have returned to Bangladesh….</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100">
                <a:solidFill>
                  <a:schemeClr val="dk1"/>
                </a:solidFill>
                <a:latin typeface="Inter"/>
                <a:ea typeface="Inter"/>
                <a:cs typeface="Inter"/>
                <a:sym typeface="Inter"/>
              </a:rPr>
              <a:t>Bangladesh is the sixth largest migrant-sending country globally, and the eighth largest remittance-receiving country, according to the International Organization for Migration (IOM). According to Bangladesh government statistics, workers have taken nearly 16.1 million short-term labor contracts in 164 countries around the world from 1976 through 2023, with the overwhelming majority in the Persian Gulf….</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100">
                <a:solidFill>
                  <a:schemeClr val="dk1"/>
                </a:solidFill>
                <a:latin typeface="Inter"/>
                <a:ea typeface="Inter"/>
                <a:cs typeface="Inter"/>
                <a:sym typeface="Inter"/>
              </a:rPr>
              <a:t>Internal migration in Bangladesh has been increasing rapidly, especially from rural villages to urban areas such as in and around Dhaka. Interest in urban employment has risen, particularly among women and girls, stretching the boundaries of the country’s generally conservative social order.</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1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100">
                <a:solidFill>
                  <a:schemeClr val="dk1"/>
                </a:solidFill>
                <a:latin typeface="Inter"/>
                <a:ea typeface="Inter"/>
                <a:cs typeface="Inter"/>
                <a:sym typeface="Inter"/>
              </a:rPr>
              <a:t>Read the full article </a:t>
            </a:r>
            <a:r>
              <a:rPr lang="en" sz="1100" u="sng">
                <a:solidFill>
                  <a:schemeClr val="hlink"/>
                </a:solidFill>
                <a:latin typeface="Inter"/>
                <a:ea typeface="Inter"/>
                <a:cs typeface="Inter"/>
                <a:sym typeface="Inter"/>
                <a:hlinkClick r:id="rId3"/>
              </a:rPr>
              <a:t>here</a:t>
            </a:r>
            <a:r>
              <a:rPr lang="en" sz="1100">
                <a:solidFill>
                  <a:schemeClr val="dk1"/>
                </a:solidFill>
                <a:latin typeface="Inter"/>
                <a:ea typeface="Inter"/>
                <a:cs typeface="Inter"/>
                <a:sym typeface="Inter"/>
              </a:rPr>
              <a:t>.</a:t>
            </a:r>
            <a:endParaRPr sz="1100">
              <a:solidFill>
                <a:schemeClr val="dk1"/>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3" name="Shape 83"/>
        <p:cNvGrpSpPr/>
        <p:nvPr/>
      </p:nvGrpSpPr>
      <p:grpSpPr>
        <a:xfrm>
          <a:off x="0" y="0"/>
          <a:ext cx="0" cy="0"/>
          <a:chOff x="0" y="0"/>
          <a:chExt cx="0" cy="0"/>
        </a:xfrm>
      </p:grpSpPr>
      <p:sp>
        <p:nvSpPr>
          <p:cNvPr id="84" name="Google Shape;84;p16"/>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URBANIZATION &amp; POPULATION</a:t>
            </a:r>
            <a:r>
              <a:rPr lang="en" sz="1900">
                <a:solidFill>
                  <a:schemeClr val="dk1"/>
                </a:solidFill>
                <a:latin typeface="Halant"/>
                <a:ea typeface="Halant"/>
                <a:cs typeface="Halant"/>
                <a:sym typeface="Halant"/>
              </a:rPr>
              <a:t>: Philippines</a:t>
            </a:r>
            <a:endParaRPr sz="1900">
              <a:solidFill>
                <a:schemeClr val="dk1"/>
              </a:solidFill>
              <a:latin typeface="Halant"/>
              <a:ea typeface="Halant"/>
              <a:cs typeface="Halant"/>
              <a:sym typeface="Halant"/>
            </a:endParaRPr>
          </a:p>
        </p:txBody>
      </p:sp>
      <p:pic>
        <p:nvPicPr>
          <p:cNvPr id="85" name="Google Shape;85;p16"/>
          <p:cNvPicPr preferRelativeResize="0"/>
          <p:nvPr/>
        </p:nvPicPr>
        <p:blipFill/>
        <p:spPr>
          <a:xfrm>
            <a:off x="381544" y="9348271"/>
            <a:ext cx="431174" cy="431174"/>
          </a:xfrm>
          <a:prstGeom prst="rect">
            <a:avLst/>
          </a:prstGeom>
          <a:noFill/>
          <a:ln>
            <a:noFill/>
          </a:ln>
        </p:spPr>
      </p:pic>
      <p:sp>
        <p:nvSpPr>
          <p:cNvPr id="86" name="Google Shape;86;p16"/>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87" name="Google Shape;87;p16"/>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88" name="Google Shape;88;p16"/>
          <p:cNvPicPr preferRelativeResize="0"/>
          <p:nvPr/>
        </p:nvPicPr>
        <p:blipFill/>
        <p:spPr>
          <a:xfrm>
            <a:off x="226481" y="76722"/>
            <a:ext cx="816414" cy="338543"/>
          </a:xfrm>
          <a:prstGeom prst="rect">
            <a:avLst/>
          </a:prstGeom>
          <a:noFill/>
          <a:ln>
            <a:noFill/>
          </a:ln>
        </p:spPr>
      </p:pic>
      <p:sp>
        <p:nvSpPr>
          <p:cNvPr id="89" name="Google Shape;89;p16"/>
          <p:cNvSpPr txBox="1"/>
          <p:nvPr/>
        </p:nvSpPr>
        <p:spPr>
          <a:xfrm>
            <a:off x="594300" y="807688"/>
            <a:ext cx="6583800" cy="8653500"/>
          </a:xfrm>
          <a:prstGeom prst="rect">
            <a:avLst/>
          </a:prstGeom>
          <a:noFill/>
          <a:ln>
            <a:noFill/>
          </a:ln>
        </p:spPr>
        <p:txBody>
          <a:bodyPr anchorCtr="0" anchor="t" bIns="91425" lIns="91425" spcFirstLastPara="1" rIns="91425" wrap="square" tIns="91425">
            <a:spAutoFit/>
          </a:bodyPr>
          <a:lstStyle/>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Source: Jenny Kleeman, “Manila: A Megacity Where the Living Must SHare with the Dead,” </a:t>
            </a:r>
            <a:r>
              <a:rPr i="1" lang="en" sz="1200">
                <a:solidFill>
                  <a:schemeClr val="dk1"/>
                </a:solidFill>
                <a:latin typeface="Inter"/>
                <a:ea typeface="Inter"/>
                <a:cs typeface="Inter"/>
                <a:sym typeface="Inter"/>
              </a:rPr>
              <a:t>The Guardian,</a:t>
            </a:r>
            <a:r>
              <a:rPr lang="en" sz="1200">
                <a:solidFill>
                  <a:schemeClr val="dk1"/>
                </a:solidFill>
                <a:latin typeface="Inter"/>
                <a:ea typeface="Inter"/>
                <a:cs typeface="Inter"/>
                <a:sym typeface="Inter"/>
              </a:rPr>
              <a:t> October 15, 2010.</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Land is precious in Manila, and people are prepared to endure incredible circumstances to claim their own piece. Baking's family is one of hundreds that have set up home in the cemetery, jostling for space with the dead. "It's much better living here than in a shanty town," he assures me as we clamber over densely-packed powder pink and blue tombs on the way to his home. "It's much more peaceful and quiet."</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The crypt where his family of seven sleeps is barely bigger than a garden shed, but it's furnished with every modern convenience: there's a fridge, a DVD player, electric fans and a built-in toilet. His youngest daughter was a little frightened when they moved here four years ago, he says, but they now find it easy to forget the body buried beneath its floor. In a city with too many people, this is a decent place to live.</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The world is facing an overpopulation crisis. In 40 years time, if current growth rates continue, the number of people on the planet will be almost one and a half times what it is today, rising from 6.8 billion to 9.2 billion by 2050. As population increases, so does competition for basic resources – land, food, water and fuel – as well as the threat of environmental devastation and endemic disease. Our numbers are going to be unsustainable within a few years….</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But as we brace ourselves for the future challenges posed by overpopulation, the residents of Manila are already living with them. This is the city where the statistics come alive. Greater Manila is home to 20 million people, rising by another quarter of a million every year. It's a place of great economic extremes, and space and privacy are luxuries only afforded to Manila's wealthy elite. A third of Manilans live cheek by jowl in makeshift settlements on any bit of spare land – under bridges, next to railway lines, beside flood defences as well as cemeteries. These are ordinary people, often with reasonably paid jobs, who can only afford to live in battery conditions if they want to stay in the city.</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Overcrowding is a fact of life from cradle to grave in Manila. At the government-run Jose Fabella maternity hospital, four mothers and their newborns share each bed. On the morning I visit, 133 babies have already been born since midnight in one ward alone. It's desperately hot and the mothers are fanning their babies with whatever they can find. The ward is well-equipped, but running at double capacity. There are simply too many mothers calling on its resources.</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Read the full article </a:t>
            </a:r>
            <a:r>
              <a:rPr lang="en" sz="1200" u="sng">
                <a:solidFill>
                  <a:schemeClr val="hlink"/>
                </a:solidFill>
                <a:latin typeface="Inter"/>
                <a:ea typeface="Inter"/>
                <a:cs typeface="Inter"/>
                <a:sym typeface="Inter"/>
                <a:hlinkClick r:id="rId3"/>
              </a:rPr>
              <a:t>here</a:t>
            </a:r>
            <a:r>
              <a:rPr lang="en" sz="1200">
                <a:solidFill>
                  <a:schemeClr val="dk1"/>
                </a:solidFill>
                <a:latin typeface="Inter"/>
                <a:ea typeface="Inter"/>
                <a:cs typeface="Inter"/>
                <a:sym typeface="Inter"/>
              </a:rPr>
              <a:t>.</a:t>
            </a:r>
            <a:endParaRPr sz="1200">
              <a:solidFill>
                <a:schemeClr val="dk1"/>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3" name="Shape 93"/>
        <p:cNvGrpSpPr/>
        <p:nvPr/>
      </p:nvGrpSpPr>
      <p:grpSpPr>
        <a:xfrm>
          <a:off x="0" y="0"/>
          <a:ext cx="0" cy="0"/>
          <a:chOff x="0" y="0"/>
          <a:chExt cx="0" cy="0"/>
        </a:xfrm>
      </p:grpSpPr>
      <p:sp>
        <p:nvSpPr>
          <p:cNvPr id="94" name="Google Shape;94;p17"/>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700">
                <a:solidFill>
                  <a:schemeClr val="dk1"/>
                </a:solidFill>
                <a:latin typeface="Halant"/>
                <a:ea typeface="Halant"/>
                <a:cs typeface="Halant"/>
                <a:sym typeface="Halant"/>
              </a:rPr>
              <a:t>CLIMATE CHANGE &amp; ENVIRONMENTAL CONCERNS</a:t>
            </a:r>
            <a:r>
              <a:rPr lang="en" sz="1700">
                <a:solidFill>
                  <a:schemeClr val="dk1"/>
                </a:solidFill>
                <a:latin typeface="Halant"/>
                <a:ea typeface="Halant"/>
                <a:cs typeface="Halant"/>
                <a:sym typeface="Halant"/>
              </a:rPr>
              <a:t>: Vietnam</a:t>
            </a:r>
            <a:endParaRPr sz="1700">
              <a:solidFill>
                <a:schemeClr val="dk1"/>
              </a:solidFill>
              <a:latin typeface="Halant"/>
              <a:ea typeface="Halant"/>
              <a:cs typeface="Halant"/>
              <a:sym typeface="Halant"/>
            </a:endParaRPr>
          </a:p>
        </p:txBody>
      </p:sp>
      <p:pic>
        <p:nvPicPr>
          <p:cNvPr id="95" name="Google Shape;95;p17"/>
          <p:cNvPicPr preferRelativeResize="0"/>
          <p:nvPr/>
        </p:nvPicPr>
        <p:blipFill/>
        <p:spPr>
          <a:xfrm>
            <a:off x="381544" y="9348271"/>
            <a:ext cx="431174" cy="431174"/>
          </a:xfrm>
          <a:prstGeom prst="rect">
            <a:avLst/>
          </a:prstGeom>
          <a:noFill/>
          <a:ln>
            <a:noFill/>
          </a:ln>
        </p:spPr>
      </p:pic>
      <p:sp>
        <p:nvSpPr>
          <p:cNvPr id="96" name="Google Shape;96;p17"/>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97" name="Google Shape;97;p17"/>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98" name="Google Shape;98;p17"/>
          <p:cNvPicPr preferRelativeResize="0"/>
          <p:nvPr/>
        </p:nvPicPr>
        <p:blipFill/>
        <p:spPr>
          <a:xfrm>
            <a:off x="226481" y="76722"/>
            <a:ext cx="816414" cy="338543"/>
          </a:xfrm>
          <a:prstGeom prst="rect">
            <a:avLst/>
          </a:prstGeom>
          <a:noFill/>
          <a:ln>
            <a:noFill/>
          </a:ln>
        </p:spPr>
      </p:pic>
      <p:sp>
        <p:nvSpPr>
          <p:cNvPr id="99" name="Google Shape;99;p17"/>
          <p:cNvSpPr txBox="1"/>
          <p:nvPr/>
        </p:nvSpPr>
        <p:spPr>
          <a:xfrm>
            <a:off x="594300" y="807688"/>
            <a:ext cx="6583800" cy="8441100"/>
          </a:xfrm>
          <a:prstGeom prst="rect">
            <a:avLst/>
          </a:prstGeom>
          <a:noFill/>
          <a:ln>
            <a:noFill/>
          </a:ln>
        </p:spPr>
        <p:txBody>
          <a:bodyPr anchorCtr="0" anchor="t" bIns="91425" lIns="91425" spcFirstLastPara="1" rIns="91425" wrap="square" tIns="91425">
            <a:spAutoFit/>
          </a:bodyPr>
          <a:lstStyle/>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Source: Muthukumara Mani and Vinod Thomas, “To Fulfil Vietnam’s Economic Ambitions, Climate Action is Essential,” </a:t>
            </a:r>
            <a:r>
              <a:rPr i="1" lang="en" sz="1200">
                <a:solidFill>
                  <a:schemeClr val="dk1"/>
                </a:solidFill>
                <a:latin typeface="Inter"/>
                <a:ea typeface="Inter"/>
                <a:cs typeface="Inter"/>
                <a:sym typeface="Inter"/>
              </a:rPr>
              <a:t>World Bank Blogs,</a:t>
            </a:r>
            <a:r>
              <a:rPr lang="en" sz="1200">
                <a:solidFill>
                  <a:schemeClr val="dk1"/>
                </a:solidFill>
                <a:latin typeface="Inter"/>
                <a:ea typeface="Inter"/>
                <a:cs typeface="Inter"/>
                <a:sym typeface="Inter"/>
              </a:rPr>
              <a:t> June 5, 2023.</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Vietnam aims to become a high-income country by 2045, but the damage caused by climate change poses a critical obstacle to this goal.  Climate action —both adapting to its effects and mitigating emissions that accelerate climate change – should be front and center in Vietnam’s development strategy.</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In taking up environmental action as integral to a viable development strategy, Vietnam might question, as other countries have, whether pursuing economic growth and protecting the environment are compatible.  After all, economic growth has taken precedence over environmental protection in many instances of development in the past. However, considerable evidence shows that when natural capital becomes significantly compromised, climate action becomes a prerequisite to any growth strategy</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Geographically similar to  Bangladesh – a low-lying country adjacent to a large body of water – Vietnam is among the most vulnerable to flooding on the planet. Significant segments of Vietnam’s economic activity are already at risk from the effects of climate change. The World Bank, in its country climate and development report, estimates climate change cost Vietnam about 3.2% of its GDP in 2020 and could deprive it of as much as 12% to 14.5% of GDP by 2050 without concerted climate action. This makes clear the case for prioritizing climate adaptation in the form of coastal embankments, residential and business zoning, retrofitting and fortification of infrastructure, and building stronger drainage systems.</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Controlling emissions is important too, even though Vietnam is currently not a large producer of the world’s greenhouse gases (GHGs). While Vietnam currently contributes only 0.8 percent of the world’s emissions total, it is one of the fastest-growing per capita GHG emitters worldwide. During 2000-2015, GHG emissions nearly quadrupled.  This matters not just to world efforts to cap global temperature rise, but to Vietnam specifically because emissions are leading to toxic levels of air pollution, particularly in Hanoi, to the detriment of health and productivity.</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Furthermore, Vietnam’s heavy reliance on fossil fuels for energy could inhibit its export competitiveness at a time when major economies are considering taxing the carbon intensity of imports.  At 1.6 kg of CO2/USD, the carbon intensity of Vietnamese exports is one of the highest in the region (China’s is less than half of that).</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rPr lang="en" sz="1200">
                <a:solidFill>
                  <a:schemeClr val="dk1"/>
                </a:solidFill>
                <a:latin typeface="Inter"/>
                <a:ea typeface="Inter"/>
                <a:cs typeface="Inter"/>
                <a:sym typeface="Inter"/>
              </a:rPr>
              <a:t>Read the full article </a:t>
            </a:r>
            <a:r>
              <a:rPr lang="en" sz="1200" u="sng">
                <a:solidFill>
                  <a:schemeClr val="hlink"/>
                </a:solidFill>
                <a:latin typeface="Inter"/>
                <a:ea typeface="Inter"/>
                <a:cs typeface="Inter"/>
                <a:sym typeface="Inter"/>
                <a:hlinkClick r:id="rId3"/>
              </a:rPr>
              <a:t>here</a:t>
            </a:r>
            <a:r>
              <a:rPr lang="en" sz="1200">
                <a:solidFill>
                  <a:schemeClr val="dk1"/>
                </a:solidFill>
                <a:latin typeface="Inter"/>
                <a:ea typeface="Inter"/>
                <a:cs typeface="Inter"/>
                <a:sym typeface="Inter"/>
              </a:rPr>
              <a:t>.</a:t>
            </a:r>
            <a:endParaRPr sz="1200">
              <a:solidFill>
                <a:schemeClr val="dk1"/>
              </a:solidFill>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3" name="Shape 103"/>
        <p:cNvGrpSpPr/>
        <p:nvPr/>
      </p:nvGrpSpPr>
      <p:grpSpPr>
        <a:xfrm>
          <a:off x="0" y="0"/>
          <a:ext cx="0" cy="0"/>
          <a:chOff x="0" y="0"/>
          <a:chExt cx="0" cy="0"/>
        </a:xfrm>
      </p:grpSpPr>
      <p:sp>
        <p:nvSpPr>
          <p:cNvPr id="104" name="Google Shape;104;p18"/>
          <p:cNvSpPr txBox="1"/>
          <p:nvPr/>
        </p:nvSpPr>
        <p:spPr>
          <a:xfrm>
            <a:off x="0" y="0"/>
            <a:ext cx="7772400" cy="6552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Clr>
                <a:schemeClr val="dk1"/>
              </a:buClr>
              <a:buSzPts val="1100"/>
              <a:buFont typeface="Arial"/>
              <a:buNone/>
            </a:pPr>
            <a:r>
              <a:rPr lang="en" sz="1900">
                <a:solidFill>
                  <a:schemeClr val="dk1"/>
                </a:solidFill>
                <a:latin typeface="Halant"/>
                <a:ea typeface="Halant"/>
                <a:cs typeface="Halant"/>
                <a:sym typeface="Halant"/>
              </a:rPr>
              <a:t>Additional Research Resources</a:t>
            </a:r>
            <a:endParaRPr sz="1900">
              <a:solidFill>
                <a:schemeClr val="dk1"/>
              </a:solidFill>
              <a:latin typeface="Halant"/>
              <a:ea typeface="Halant"/>
              <a:cs typeface="Halant"/>
              <a:sym typeface="Halant"/>
            </a:endParaRPr>
          </a:p>
        </p:txBody>
      </p:sp>
      <p:pic>
        <p:nvPicPr>
          <p:cNvPr id="105" name="Google Shape;105;p18"/>
          <p:cNvPicPr preferRelativeResize="0"/>
          <p:nvPr/>
        </p:nvPicPr>
        <p:blipFill/>
        <p:spPr>
          <a:xfrm>
            <a:off x="381544" y="9348271"/>
            <a:ext cx="431174" cy="431174"/>
          </a:xfrm>
          <a:prstGeom prst="rect">
            <a:avLst/>
          </a:prstGeom>
          <a:noFill/>
          <a:ln>
            <a:noFill/>
          </a:ln>
        </p:spPr>
      </p:pic>
      <p:sp>
        <p:nvSpPr>
          <p:cNvPr id="106" name="Google Shape;106;p18"/>
          <p:cNvSpPr txBox="1"/>
          <p:nvPr/>
        </p:nvSpPr>
        <p:spPr>
          <a:xfrm>
            <a:off x="5533766" y="9472074"/>
            <a:ext cx="1839900" cy="307500"/>
          </a:xfrm>
          <a:prstGeom prst="rect">
            <a:avLst/>
          </a:prstGeom>
          <a:noFill/>
          <a:ln>
            <a:noFill/>
          </a:ln>
        </p:spPr>
        <p:txBody>
          <a:bodyPr anchorCtr="0" anchor="t" bIns="96675" lIns="96675" spcFirstLastPara="1" rIns="96675" wrap="square" tIns="96675">
            <a:noAutofit/>
          </a:bodyPr>
          <a:lstStyle/>
          <a:p>
            <a:pPr indent="0" lvl="0" marL="0" rtl="0" algn="r">
              <a:spcBef>
                <a:spcPts val="0"/>
              </a:spcBef>
              <a:spcAft>
                <a:spcPts val="0"/>
              </a:spcAft>
              <a:buNone/>
            </a:pPr>
            <a:r>
              <a:rPr lang="en" sz="1100">
                <a:solidFill>
                  <a:srgbClr val="666666"/>
                </a:solidFill>
                <a:latin typeface="Inter"/>
                <a:ea typeface="Inter"/>
                <a:cs typeface="Inter"/>
                <a:sym typeface="Inter"/>
              </a:rPr>
              <a:t> ©2025 Thinking Nation</a:t>
            </a:r>
            <a:endParaRPr sz="1100">
              <a:solidFill>
                <a:srgbClr val="666666"/>
              </a:solidFill>
              <a:latin typeface="Inter"/>
              <a:ea typeface="Inter"/>
              <a:cs typeface="Inter"/>
              <a:sym typeface="Inter"/>
            </a:endParaRPr>
          </a:p>
          <a:p>
            <a:pPr indent="0" lvl="0" marL="0" rtl="0" algn="l">
              <a:spcBef>
                <a:spcPts val="0"/>
              </a:spcBef>
              <a:spcAft>
                <a:spcPts val="0"/>
              </a:spcAft>
              <a:buNone/>
            </a:pPr>
            <a:r>
              <a:t/>
            </a:r>
            <a:endParaRPr sz="1500">
              <a:solidFill>
                <a:srgbClr val="666666"/>
              </a:solidFill>
              <a:latin typeface="Inter"/>
              <a:ea typeface="Inter"/>
              <a:cs typeface="Inter"/>
              <a:sym typeface="Inter"/>
            </a:endParaRPr>
          </a:p>
        </p:txBody>
      </p:sp>
      <p:sp>
        <p:nvSpPr>
          <p:cNvPr id="107" name="Google Shape;107;p18"/>
          <p:cNvSpPr txBox="1"/>
          <p:nvPr/>
        </p:nvSpPr>
        <p:spPr>
          <a:xfrm>
            <a:off x="2966288" y="9472074"/>
            <a:ext cx="1839900" cy="307500"/>
          </a:xfrm>
          <a:prstGeom prst="rect">
            <a:avLst/>
          </a:prstGeom>
          <a:noFill/>
          <a:ln>
            <a:noFill/>
          </a:ln>
        </p:spPr>
        <p:txBody>
          <a:bodyPr anchorCtr="0" anchor="t" bIns="96675" lIns="96675" spcFirstLastPara="1" rIns="96675" wrap="square" tIns="96675">
            <a:noAutofit/>
          </a:bodyPr>
          <a:lstStyle/>
          <a:p>
            <a:pPr indent="0" lvl="0" marL="0" rtl="0" algn="ctr">
              <a:spcBef>
                <a:spcPts val="0"/>
              </a:spcBef>
              <a:spcAft>
                <a:spcPts val="0"/>
              </a:spcAft>
              <a:buNone/>
            </a:pPr>
            <a:r>
              <a:rPr lang="en" sz="1100">
                <a:solidFill>
                  <a:srgbClr val="666666"/>
                </a:solidFill>
                <a:latin typeface="Inter"/>
                <a:ea typeface="Inter"/>
                <a:cs typeface="Inter"/>
                <a:sym typeface="Inter"/>
              </a:rPr>
              <a:t>thinkingnation.org</a:t>
            </a:r>
            <a:endParaRPr sz="1500">
              <a:solidFill>
                <a:srgbClr val="666666"/>
              </a:solidFill>
              <a:latin typeface="Inter"/>
              <a:ea typeface="Inter"/>
              <a:cs typeface="Inter"/>
              <a:sym typeface="Inter"/>
            </a:endParaRPr>
          </a:p>
        </p:txBody>
      </p:sp>
      <p:pic>
        <p:nvPicPr>
          <p:cNvPr id="108" name="Google Shape;108;p18"/>
          <p:cNvPicPr preferRelativeResize="0"/>
          <p:nvPr/>
        </p:nvPicPr>
        <p:blipFill/>
        <p:spPr>
          <a:xfrm>
            <a:off x="226481" y="76722"/>
            <a:ext cx="816414" cy="338543"/>
          </a:xfrm>
          <a:prstGeom prst="rect">
            <a:avLst/>
          </a:prstGeom>
          <a:noFill/>
          <a:ln>
            <a:noFill/>
          </a:ln>
        </p:spPr>
      </p:pic>
      <p:sp>
        <p:nvSpPr>
          <p:cNvPr id="109" name="Google Shape;109;p18"/>
          <p:cNvSpPr txBox="1"/>
          <p:nvPr/>
        </p:nvSpPr>
        <p:spPr>
          <a:xfrm>
            <a:off x="594300" y="807688"/>
            <a:ext cx="6583800" cy="5679900"/>
          </a:xfrm>
          <a:prstGeom prst="rect">
            <a:avLst/>
          </a:prstGeom>
          <a:noFill/>
          <a:ln>
            <a:noFill/>
          </a:ln>
        </p:spPr>
        <p:txBody>
          <a:bodyPr anchorCtr="0" anchor="t" bIns="91425" lIns="91425" spcFirstLastPara="1" rIns="91425" wrap="square" tIns="91425">
            <a:spAutoFit/>
          </a:bodyPr>
          <a:lstStyle/>
          <a:p>
            <a:pPr indent="0" lvl="0" marL="0" rtl="0" algn="ctr">
              <a:lnSpc>
                <a:spcPct val="115000"/>
              </a:lnSpc>
              <a:spcBef>
                <a:spcPts val="0"/>
              </a:spcBef>
              <a:spcAft>
                <a:spcPts val="0"/>
              </a:spcAft>
              <a:buNone/>
            </a:pPr>
            <a:r>
              <a:rPr b="1" lang="en" sz="1200" u="sng">
                <a:solidFill>
                  <a:schemeClr val="dk1"/>
                </a:solidFill>
                <a:latin typeface="Inter"/>
                <a:ea typeface="Inter"/>
                <a:cs typeface="Inter"/>
                <a:sym typeface="Inter"/>
              </a:rPr>
              <a:t>DISEASE &amp; HEALTH</a:t>
            </a:r>
            <a:endParaRPr b="1" sz="1200" u="sng">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3"/>
              </a:rPr>
              <a:t>Public Health Challenges in India: Seizing the Opportunities </a:t>
            </a:r>
            <a:endParaRPr sz="1200">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4"/>
              </a:rPr>
              <a:t>Philippines Officials Offer Cash for Mosquitoes Amid Rise in Dengue Cases</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ctr">
              <a:lnSpc>
                <a:spcPct val="115000"/>
              </a:lnSpc>
              <a:spcBef>
                <a:spcPts val="0"/>
              </a:spcBef>
              <a:spcAft>
                <a:spcPts val="0"/>
              </a:spcAft>
              <a:buNone/>
            </a:pPr>
            <a:r>
              <a:rPr b="1" lang="en" sz="1200" u="sng">
                <a:solidFill>
                  <a:schemeClr val="dk1"/>
                </a:solidFill>
                <a:latin typeface="Inter"/>
                <a:ea typeface="Inter"/>
                <a:cs typeface="Inter"/>
                <a:sym typeface="Inter"/>
              </a:rPr>
              <a:t>SOCIAL &amp; ECONOMIC DEVELOPMENT</a:t>
            </a:r>
            <a:endParaRPr b="1" sz="1200" u="sng">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5"/>
              </a:rPr>
              <a:t>Indian Women’s Long Journey Towards Equality in Law and Practice</a:t>
            </a:r>
            <a:endParaRPr sz="1200">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6"/>
              </a:rPr>
              <a:t>What do Gender Data Reveal About the Economic Struggles of Women in Bangladesh?</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ctr">
              <a:lnSpc>
                <a:spcPct val="115000"/>
              </a:lnSpc>
              <a:spcBef>
                <a:spcPts val="0"/>
              </a:spcBef>
              <a:spcAft>
                <a:spcPts val="0"/>
              </a:spcAft>
              <a:buNone/>
            </a:pPr>
            <a:r>
              <a:rPr b="1" lang="en" sz="1200" u="sng">
                <a:solidFill>
                  <a:schemeClr val="dk1"/>
                </a:solidFill>
                <a:latin typeface="Inter"/>
                <a:ea typeface="Inter"/>
                <a:cs typeface="Inter"/>
                <a:sym typeface="Inter"/>
              </a:rPr>
              <a:t>MIGRATION</a:t>
            </a:r>
            <a:endParaRPr b="1" sz="1200" u="sng">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7"/>
              </a:rPr>
              <a:t>India is a Top Source and Destination for World’s Migrants</a:t>
            </a: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8"/>
              </a:rPr>
              <a:t>Vietnam- Migrants and Refugees</a:t>
            </a:r>
            <a:endParaRPr sz="1200">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9"/>
              </a:rPr>
              <a:t>Weather-Related Disasters Led to Over 43.1 Million Displacements of Children Over Six Years- UNICEF (Vietnam)</a:t>
            </a:r>
            <a:endParaRPr sz="1200">
              <a:solidFill>
                <a:schemeClr val="dk1"/>
              </a:solidFill>
              <a:latin typeface="Inter"/>
              <a:ea typeface="Inter"/>
              <a:cs typeface="Inter"/>
              <a:sym typeface="Inter"/>
            </a:endParaRPr>
          </a:p>
          <a:p>
            <a:pPr indent="0" lvl="0" marL="0" rtl="0" algn="ctr">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ctr">
              <a:lnSpc>
                <a:spcPct val="115000"/>
              </a:lnSpc>
              <a:spcBef>
                <a:spcPts val="0"/>
              </a:spcBef>
              <a:spcAft>
                <a:spcPts val="0"/>
              </a:spcAft>
              <a:buNone/>
            </a:pPr>
            <a:r>
              <a:rPr b="1" lang="en" sz="1200" u="sng">
                <a:solidFill>
                  <a:schemeClr val="dk1"/>
                </a:solidFill>
                <a:latin typeface="Inter"/>
                <a:ea typeface="Inter"/>
                <a:cs typeface="Inter"/>
                <a:sym typeface="Inter"/>
              </a:rPr>
              <a:t>URBANIZATION &amp; POPULATION</a:t>
            </a:r>
            <a:endParaRPr b="1" sz="1200" u="sng">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0"/>
              </a:rPr>
              <a:t>Urbanization in Vietnam</a:t>
            </a:r>
            <a:endParaRPr sz="1200">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1"/>
              </a:rPr>
              <a:t>Impacts of Urbanization on the Environment of Ho Chi Minh City</a:t>
            </a:r>
            <a:endParaRPr sz="1200">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2"/>
              </a:rPr>
              <a:t>India Population: The Job Crisis Driving Millions to Big Cities</a:t>
            </a:r>
            <a:endParaRPr sz="1200">
              <a:solidFill>
                <a:schemeClr val="dk1"/>
              </a:solidFill>
              <a:latin typeface="Inter"/>
              <a:ea typeface="Inter"/>
              <a:cs typeface="Inter"/>
              <a:sym typeface="Inter"/>
            </a:endParaRPr>
          </a:p>
          <a:p>
            <a:pPr indent="0" lvl="0" marL="0" rtl="0" algn="l">
              <a:lnSpc>
                <a:spcPct val="115000"/>
              </a:lnSpc>
              <a:spcBef>
                <a:spcPts val="0"/>
              </a:spcBef>
              <a:spcAft>
                <a:spcPts val="0"/>
              </a:spcAft>
              <a:buNone/>
            </a:pPr>
            <a:r>
              <a:t/>
            </a:r>
            <a:endParaRPr sz="1200">
              <a:solidFill>
                <a:schemeClr val="dk1"/>
              </a:solidFill>
              <a:latin typeface="Inter"/>
              <a:ea typeface="Inter"/>
              <a:cs typeface="Inter"/>
              <a:sym typeface="Inter"/>
            </a:endParaRPr>
          </a:p>
          <a:p>
            <a:pPr indent="0" lvl="0" marL="0" rtl="0" algn="ctr">
              <a:lnSpc>
                <a:spcPct val="115000"/>
              </a:lnSpc>
              <a:spcBef>
                <a:spcPts val="0"/>
              </a:spcBef>
              <a:spcAft>
                <a:spcPts val="0"/>
              </a:spcAft>
              <a:buNone/>
            </a:pPr>
            <a:r>
              <a:rPr b="1" lang="en" sz="1200" u="sng">
                <a:solidFill>
                  <a:schemeClr val="dk1"/>
                </a:solidFill>
                <a:latin typeface="Inter"/>
                <a:ea typeface="Inter"/>
                <a:cs typeface="Inter"/>
                <a:sym typeface="Inter"/>
              </a:rPr>
              <a:t>CLIMATE CHANGE &amp; ENVIRONMENT</a:t>
            </a:r>
            <a:endParaRPr b="1" sz="1200" u="sng">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3"/>
              </a:rPr>
              <a:t>Climate Change in Vietnam: Impacts and Adaptation</a:t>
            </a:r>
            <a:endParaRPr sz="1200">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4"/>
              </a:rPr>
              <a:t>Millions Affected as Super Typhoon Yagi Hits Vietnam </a:t>
            </a:r>
            <a:endParaRPr sz="1200">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5"/>
              </a:rPr>
              <a:t>Floods as Deep as One-Storey Building in Downtown Manila</a:t>
            </a:r>
            <a:endParaRPr sz="1200">
              <a:solidFill>
                <a:schemeClr val="dk1"/>
              </a:solidFill>
              <a:latin typeface="Inter"/>
              <a:ea typeface="Inter"/>
              <a:cs typeface="Inter"/>
              <a:sym typeface="Inter"/>
            </a:endParaRPr>
          </a:p>
          <a:p>
            <a:pPr indent="-304800" lvl="0" marL="457200" rtl="0" algn="l">
              <a:lnSpc>
                <a:spcPct val="115000"/>
              </a:lnSpc>
              <a:spcBef>
                <a:spcPts val="0"/>
              </a:spcBef>
              <a:spcAft>
                <a:spcPts val="0"/>
              </a:spcAft>
              <a:buClr>
                <a:schemeClr val="dk1"/>
              </a:buClr>
              <a:buSzPts val="1200"/>
              <a:buFont typeface="Inter"/>
              <a:buChar char="●"/>
            </a:pPr>
            <a:r>
              <a:rPr lang="en" sz="1200" u="sng">
                <a:solidFill>
                  <a:schemeClr val="hlink"/>
                </a:solidFill>
                <a:latin typeface="Inter"/>
                <a:ea typeface="Inter"/>
                <a:cs typeface="Inter"/>
                <a:sym typeface="Inter"/>
                <a:hlinkClick r:id="rId16"/>
              </a:rPr>
              <a:t>Sea to Source: Ganges Dispatch: The River Just Needs to Flow- On Pollution, Population, and the Fate of the Ganga</a:t>
            </a:r>
            <a:endParaRPr sz="1200">
              <a:solidFill>
                <a:schemeClr val="dk1"/>
              </a:solidFill>
              <a:latin typeface="Inter"/>
              <a:ea typeface="Inter"/>
              <a:cs typeface="Inter"/>
              <a:sym typeface="Inter"/>
            </a:endParaRPr>
          </a:p>
        </p:txBody>
      </p:sp>
      <p:sp>
        <p:nvSpPr>
          <p:cNvPr id="110" name="Google Shape;110;p18"/>
          <p:cNvSpPr txBox="1"/>
          <p:nvPr/>
        </p:nvSpPr>
        <p:spPr>
          <a:xfrm>
            <a:off x="188912" y="1922106"/>
            <a:ext cx="816300" cy="590100"/>
          </a:xfrm>
          <a:prstGeom prst="rect">
            <a:avLst/>
          </a:prstGeom>
          <a:noFill/>
          <a:ln>
            <a:noFill/>
          </a:ln>
        </p:spPr>
        <p:txBody>
          <a:bodyPr anchorCtr="0" anchor="t" bIns="0" lIns="0" spcFirstLastPara="1" rIns="0" wrap="square" tIns="0">
            <a:spAutoFit/>
          </a:bodyPr>
          <a:lstStyle/>
          <a:p>
            <a:pPr indent="0" lvl="0" marL="0" marR="0" rtl="0" algn="ctr">
              <a:lnSpc>
                <a:spcPct val="140008"/>
              </a:lnSpc>
              <a:spcBef>
                <a:spcPts val="0"/>
              </a:spcBef>
              <a:spcAft>
                <a:spcPts val="0"/>
              </a:spcAft>
              <a:buNone/>
            </a:pPr>
            <a:r>
              <a:rPr b="1" i="0" lang="en" sz="3834" u="none" cap="none" strike="noStrike">
                <a:solidFill>
                  <a:srgbClr val="FFFFFF"/>
                </a:solidFill>
                <a:latin typeface="Halant"/>
                <a:ea typeface="Halant"/>
                <a:cs typeface="Halant"/>
                <a:sym typeface="Halant"/>
              </a:rPr>
              <a:t>1</a:t>
            </a:r>
            <a:endParaRPr sz="200">
              <a:solidFill>
                <a:srgbClr val="FFFFFF"/>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